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9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50" autoAdjust="0"/>
    <p:restoredTop sz="90678" autoAdjust="0"/>
  </p:normalViewPr>
  <p:slideViewPr>
    <p:cSldViewPr>
      <p:cViewPr>
        <p:scale>
          <a:sx n="69" d="100"/>
          <a:sy n="69" d="100"/>
        </p:scale>
        <p:origin x="-132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C87CC4-59AE-4675-B1B7-705011815DAC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BCB918-C229-4BC9-A5C3-6EB74295FB8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3254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BCB918-C229-4BC9-A5C3-6EB74295FB8A}" type="slidenum">
              <a:rPr lang="it-IT" smtClean="0"/>
              <a:pPr/>
              <a:t>6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0BFC3-3B2D-47E8-B9BA-0ACAC33DACCB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E109D-068B-4176-8A81-361ADF7AAD6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0BFC3-3B2D-47E8-B9BA-0ACAC33DACCB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E109D-068B-4176-8A81-361ADF7AAD6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0BFC3-3B2D-47E8-B9BA-0ACAC33DACCB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E109D-068B-4176-8A81-361ADF7AAD6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0BFC3-3B2D-47E8-B9BA-0ACAC33DACCB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E109D-068B-4176-8A81-361ADF7AAD6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0BFC3-3B2D-47E8-B9BA-0ACAC33DACCB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E109D-068B-4176-8A81-361ADF7AAD6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0BFC3-3B2D-47E8-B9BA-0ACAC33DACCB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E109D-068B-4176-8A81-361ADF7AAD6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0BFC3-3B2D-47E8-B9BA-0ACAC33DACCB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E109D-068B-4176-8A81-361ADF7AAD6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0BFC3-3B2D-47E8-B9BA-0ACAC33DACCB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E109D-068B-4176-8A81-361ADF7AAD6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0BFC3-3B2D-47E8-B9BA-0ACAC33DACCB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E109D-068B-4176-8A81-361ADF7AAD6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0BFC3-3B2D-47E8-B9BA-0ACAC33DACCB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E109D-068B-4176-8A81-361ADF7AAD6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taglia e arrotonda singolo angolo rettangol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olo rettango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0BFC3-3B2D-47E8-B9BA-0ACAC33DACCB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B0E109D-068B-4176-8A81-361ADF7AAD6C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10" name="Figura a mano libera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igura a mano libera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790BFC3-3B2D-47E8-B9BA-0ACAC33DACCB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B0E109D-068B-4176-8A81-361ADF7AAD6C}" type="slidenum">
              <a:rPr lang="it-IT" smtClean="0"/>
              <a:pPr/>
              <a:t>‹N›</a:t>
            </a:fld>
            <a:endParaRPr lang="it-IT"/>
          </a:p>
        </p:txBody>
      </p:sp>
      <p:grpSp>
        <p:nvGrpSpPr>
          <p:cNvPr id="2" name="Grup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igura a mano libera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igura a mano libera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>
          <a:xfrm>
            <a:off x="1115616" y="908720"/>
            <a:ext cx="6333328" cy="1139552"/>
          </a:xfrm>
        </p:spPr>
        <p:txBody>
          <a:bodyPr/>
          <a:lstStyle/>
          <a:p>
            <a:r>
              <a:rPr lang="it-IT" dirty="0" smtClean="0"/>
              <a:t>S. Maria Maggiore</a:t>
            </a:r>
            <a:endParaRPr lang="it-IT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>
          <a:xfrm>
            <a:off x="4499992" y="3212976"/>
            <a:ext cx="3750240" cy="2664296"/>
          </a:xfrm>
        </p:spPr>
        <p:txBody>
          <a:bodyPr>
            <a:normAutofit/>
          </a:bodyPr>
          <a:lstStyle/>
          <a:p>
            <a:r>
              <a:rPr lang="it-IT" dirty="0" smtClean="0"/>
              <a:t>Edoardo </a:t>
            </a:r>
            <a:r>
              <a:rPr lang="it-IT" dirty="0" err="1" smtClean="0"/>
              <a:t>Stancanelli</a:t>
            </a:r>
            <a:r>
              <a:rPr lang="it-IT" dirty="0" smtClean="0"/>
              <a:t> </a:t>
            </a:r>
          </a:p>
          <a:p>
            <a:r>
              <a:rPr lang="it-IT" dirty="0" smtClean="0"/>
              <a:t>Classe 1i</a:t>
            </a:r>
          </a:p>
          <a:p>
            <a:r>
              <a:rPr lang="it-IT" dirty="0" smtClean="0"/>
              <a:t>Scuola  </a:t>
            </a:r>
            <a:r>
              <a:rPr lang="it-IT" dirty="0" err="1" smtClean="0"/>
              <a:t>G.G.BELLI</a:t>
            </a:r>
            <a:r>
              <a:rPr lang="it-IT" dirty="0" smtClean="0"/>
              <a:t> </a:t>
            </a:r>
          </a:p>
          <a:p>
            <a:r>
              <a:rPr lang="it-IT" dirty="0" smtClean="0"/>
              <a:t>Ricerca</a:t>
            </a:r>
            <a:endParaRPr lang="it-IT" dirty="0"/>
          </a:p>
        </p:txBody>
      </p:sp>
      <p:pic>
        <p:nvPicPr>
          <p:cNvPr id="19458" name="Picture 2" descr="https://encrypted-tbn1.gstatic.com/images?q=tbn:ANd9GcT81OhMqENQBDS8aTCNMvT6k_XsgovGEOhq-AxX4pvzXGWrbxI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212976"/>
            <a:ext cx="3672408" cy="2463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000"/>
                            </p:stCondLst>
                            <p:childTnLst>
                              <p:par>
                                <p:cTn id="3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87624" y="836712"/>
            <a:ext cx="6408712" cy="866360"/>
          </a:xfrm>
        </p:spPr>
        <p:txBody>
          <a:bodyPr>
            <a:noAutofit/>
          </a:bodyPr>
          <a:lstStyle/>
          <a:p>
            <a:r>
              <a:rPr lang="it-IT" sz="5400" dirty="0" smtClean="0"/>
              <a:t>Santa Maria Maggiore</a:t>
            </a:r>
            <a:endParaRPr lang="it-IT" sz="5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1916832"/>
            <a:ext cx="8280920" cy="438912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it-IT" sz="18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Sorge su uno dei sette colli di Roma e il suo nome deriva da Esquilino, cioè coloro che vivevano fuori dal centro della città mentre quelli che vivevano dentro la città erano chiamati inquilini. La piazza è caratterizzata dalla presenza di un grande colonna  di origine corinzia, trovata nella basilica di </a:t>
            </a:r>
            <a:r>
              <a:rPr lang="it-IT" sz="1800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Massenzio</a:t>
            </a:r>
            <a:r>
              <a:rPr lang="it-IT" sz="18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che si contrappone all’obelisco Egizio, alto 15m circa,ritrovato nel mausoleo di Augusto e, fatto issare da Papa Sisto V sul retro della basilica. La prima costruzione risale al V secolo ma l’aspetto esterno, come oggi lo vediamo, deriva da due diverse fasi. La facciata realizzata da Ferdinando Fuga dal 1743 al 1750 collega due palazzi:quello di destra completato nel 1600 e quello di sinistra nel 1743.L’architettura della  facciata stessa è concepita in modo da lasciar intravedere al secondo piano del fronte esterno originario della chiesa,i mosaici della fine del 1200 del pittore Filippo </a:t>
            </a:r>
            <a:r>
              <a:rPr lang="it-IT" sz="1800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Rusuti</a:t>
            </a:r>
            <a:r>
              <a:rPr lang="it-IT" sz="18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Il campanile è il più alto della città di Roma:75m ed è stato costruito tra il  1370 e il 1378.è una basilica paleocristiana  ha tre navate senza transetto con l’ abside in fondo e al centro della navata principale. </a:t>
            </a:r>
          </a:p>
          <a:p>
            <a:pPr algn="just">
              <a:buNone/>
            </a:pPr>
            <a:r>
              <a:rPr lang="it-IT" sz="18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</a:t>
            </a:r>
            <a:endParaRPr lang="it-IT" sz="1800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flipH="1">
            <a:off x="-90324" y="0"/>
            <a:ext cx="180648" cy="216024"/>
          </a:xfrm>
        </p:spPr>
        <p:txBody>
          <a:bodyPr>
            <a:normAutofit fontScale="90000"/>
          </a:bodyPr>
          <a:lstStyle/>
          <a:p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39552" y="1052736"/>
            <a:ext cx="7848872" cy="532859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it-IT" sz="28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4" name="Rettangolo 3"/>
          <p:cNvSpPr/>
          <p:nvPr/>
        </p:nvSpPr>
        <p:spPr>
          <a:xfrm>
            <a:off x="611560" y="1052736"/>
            <a:ext cx="784887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it-IT" sz="20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Le colonne hanno il capitello ionico sormontato da una trabeazione invece che da un arco. Il baldacchino dell’altare maggiore è una imitazione di quello della Basilica di S. Pietro ed è anch’esso di Ferdinando Fuga,autore della facciata. Sotto l’altare ci sono, in un’urna d’argento , le reliquie della culla di Gesù. Rispettivamente a destra e a sinistra delle navate laterali ci sono la cappella </a:t>
            </a:r>
            <a:r>
              <a:rPr lang="it-IT" sz="2000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sistina</a:t>
            </a:r>
            <a:r>
              <a:rPr lang="it-IT" sz="20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voluta da Papa Sisto V con un presepe che si può vedere solo durante le festività natalizie; mentre la cappella Paolina voluta da Papa Paolo V è sempre aperta e vi si possono ammirare numerosi affreschi del pittore Guido Reni. I mosaici absidali sono del XIII secolo di Jacopo </a:t>
            </a:r>
            <a:r>
              <a:rPr lang="it-IT" sz="2000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Torriti</a:t>
            </a:r>
            <a:r>
              <a:rPr lang="it-IT" sz="20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il miglior mosaicista del tempo. Sono rappresentati seduti sul trono ornato di pietre preziose la Madonna incoronata Regina Celeste e il Cristo. Sullo sfondo azzurro ci sono numerose stelle dorate mentre in basso ci sono la Luna e il Sole. Attorno ci sono Angeli e Santi immersi nella bellezza del creato con piante e animale di vario tipo. In basso si possono ammirare episodi di vita della MADONNA.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3528" y="908720"/>
            <a:ext cx="4968552" cy="864096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Mappa della basilica</a:t>
            </a:r>
            <a:endParaRPr lang="it-IT" dirty="0"/>
          </a:p>
        </p:txBody>
      </p:sp>
      <p:pic>
        <p:nvPicPr>
          <p:cNvPr id="1026" name="Picture 2" descr="C:\Users\p635697\Pictures\lbhggf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988840"/>
            <a:ext cx="2485413" cy="4001937"/>
          </a:xfrm>
          <a:prstGeom prst="rect">
            <a:avLst/>
          </a:prstGeom>
          <a:noFill/>
        </p:spPr>
      </p:pic>
      <p:pic>
        <p:nvPicPr>
          <p:cNvPr id="1027" name="Picture 3" descr="C:\Users\p635697\Pictures\crgds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2276872"/>
            <a:ext cx="2644195" cy="1853774"/>
          </a:xfrm>
          <a:prstGeom prst="rect">
            <a:avLst/>
          </a:prstGeom>
          <a:noFill/>
        </p:spPr>
      </p:pic>
      <p:pic>
        <p:nvPicPr>
          <p:cNvPr id="1028" name="Picture 4" descr="C:\Users\p635697\Pictures\immaggini can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4653136"/>
            <a:ext cx="2154479" cy="1584176"/>
          </a:xfrm>
          <a:prstGeom prst="rect">
            <a:avLst/>
          </a:prstGeom>
          <a:noFill/>
        </p:spPr>
      </p:pic>
      <p:pic>
        <p:nvPicPr>
          <p:cNvPr id="1029" name="Picture 5" descr="C:\Users\p635697\Pictures\LO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908720"/>
            <a:ext cx="3231802" cy="3231802"/>
          </a:xfrm>
          <a:prstGeom prst="rect">
            <a:avLst/>
          </a:prstGeom>
          <a:noFill/>
        </p:spPr>
      </p:pic>
      <p:pic>
        <p:nvPicPr>
          <p:cNvPr id="1030" name="Picture 6" descr="C:\Users\p635697\Pictures\ì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0152" y="4581128"/>
            <a:ext cx="2657475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500"/>
                            </p:stCondLst>
                            <p:childTnLst>
                              <p:par>
                                <p:cTn id="3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771800" y="908720"/>
            <a:ext cx="3034680" cy="866360"/>
          </a:xfrm>
        </p:spPr>
        <p:txBody>
          <a:bodyPr/>
          <a:lstStyle/>
          <a:p>
            <a:r>
              <a:rPr lang="it-IT" dirty="0" smtClean="0"/>
              <a:t>Immagini </a:t>
            </a:r>
            <a:endParaRPr lang="it-IT" dirty="0"/>
          </a:p>
        </p:txBody>
      </p:sp>
      <p:pic>
        <p:nvPicPr>
          <p:cNvPr id="2050" name="Picture 2" descr="C:\Users\p635697\Pictures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1628800"/>
            <a:ext cx="2938383" cy="1959496"/>
          </a:xfrm>
          <a:prstGeom prst="rect">
            <a:avLst/>
          </a:prstGeom>
          <a:noFill/>
        </p:spPr>
      </p:pic>
      <p:pic>
        <p:nvPicPr>
          <p:cNvPr id="2051" name="Picture 3" descr="C:\Users\p635697\Pictures\ima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-91262" y="2187606"/>
            <a:ext cx="3277851" cy="2448272"/>
          </a:xfrm>
          <a:prstGeom prst="rect">
            <a:avLst/>
          </a:prstGeom>
          <a:noFill/>
        </p:spPr>
      </p:pic>
      <p:pic>
        <p:nvPicPr>
          <p:cNvPr id="2052" name="Picture 4" descr="C:\Users\p635697\Pictures\ima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4077072"/>
            <a:ext cx="2304256" cy="2194780"/>
          </a:xfrm>
          <a:prstGeom prst="rect">
            <a:avLst/>
          </a:prstGeom>
          <a:noFill/>
        </p:spPr>
      </p:pic>
      <p:pic>
        <p:nvPicPr>
          <p:cNvPr id="2053" name="Picture 5" descr="C:\Users\p635697\Pictures\imag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2706040" y="3998816"/>
            <a:ext cx="2795815" cy="2088232"/>
          </a:xfrm>
          <a:prstGeom prst="rect">
            <a:avLst/>
          </a:prstGeom>
          <a:noFill/>
        </p:spPr>
      </p:pic>
      <p:pic>
        <p:nvPicPr>
          <p:cNvPr id="2054" name="Picture 6" descr="C:\Users\p635697\Pictures\ì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3445430" y="1891274"/>
            <a:ext cx="1491277" cy="13983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70" decel="100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770" decel="100000"/>
                                        <p:tgtEl>
                                          <p:spTgt spid="205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" dur="77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699792" y="908720"/>
            <a:ext cx="3106688" cy="938368"/>
          </a:xfrm>
        </p:spPr>
        <p:txBody>
          <a:bodyPr>
            <a:normAutofit/>
          </a:bodyPr>
          <a:lstStyle/>
          <a:p>
            <a:r>
              <a:rPr lang="it-IT" dirty="0" smtClean="0"/>
              <a:t>Altre foto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</p:txBody>
      </p:sp>
      <p:pic>
        <p:nvPicPr>
          <p:cNvPr id="1025" name="Picture 1" descr="C:\Users\p635697\Pictures\o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88143" y="1764185"/>
            <a:ext cx="2776985" cy="2074168"/>
          </a:xfrm>
          <a:prstGeom prst="rect">
            <a:avLst/>
          </a:prstGeom>
          <a:noFill/>
        </p:spPr>
      </p:pic>
      <p:pic>
        <p:nvPicPr>
          <p:cNvPr id="1027" name="Picture 3" descr="https://encrypted-tbn3.gstatic.com/images?q=tbn:ANd9GcTN9gKxXT7Bn8la5u-Sm1Xsz0HlZw79Lm5v7rwpsqp9onpSSp-uZ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2348880"/>
            <a:ext cx="2476500" cy="1847851"/>
          </a:xfrm>
          <a:prstGeom prst="rect">
            <a:avLst/>
          </a:prstGeom>
          <a:noFill/>
        </p:spPr>
      </p:pic>
      <p:pic>
        <p:nvPicPr>
          <p:cNvPr id="1029" name="Picture 5" descr="https://encrypted-tbn0.gstatic.com/images?q=tbn:ANd9GcTimjrxzdTEJ0z8EwfXwVk5bpdbz6i6E1kHFW-tcxg9Zvl53msx3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824" y="4725144"/>
            <a:ext cx="2466975" cy="1847851"/>
          </a:xfrm>
          <a:prstGeom prst="rect">
            <a:avLst/>
          </a:prstGeom>
          <a:noFill/>
        </p:spPr>
      </p:pic>
      <p:pic>
        <p:nvPicPr>
          <p:cNvPr id="1031" name="Picture 7" descr="https://encrypted-tbn2.gstatic.com/images?q=tbn:ANd9GcQPZcmY1Rq3UDzRwmHKzKd21OuTmnhnFGWKgCyLSg0Kh2Qty42P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2160" y="3573016"/>
            <a:ext cx="2505075" cy="1828800"/>
          </a:xfrm>
          <a:prstGeom prst="rect">
            <a:avLst/>
          </a:prstGeom>
          <a:noFill/>
        </p:spPr>
      </p:pic>
      <p:pic>
        <p:nvPicPr>
          <p:cNvPr id="1033" name="Picture 9" descr="https://encrypted-tbn3.gstatic.com/images?q=tbn:ANd9GcRb_UY8DeedHC2nklsMPfQsCcaoyCUZs_rdEt5spOVvp1gmCGg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68144" y="1268760"/>
            <a:ext cx="2466975" cy="1847851"/>
          </a:xfrm>
          <a:prstGeom prst="rect">
            <a:avLst/>
          </a:prstGeom>
          <a:noFill/>
        </p:spPr>
      </p:pic>
      <p:pic>
        <p:nvPicPr>
          <p:cNvPr id="1035" name="Picture 11" descr="https://encrypted-tbn0.gstatic.com/images?q=tbn:ANd9GcR55EK0q4o0rT_jDS9YLBmVrekTFedOGGMwvLoAfem-4hHN8j3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5536" y="4725144"/>
            <a:ext cx="2232248" cy="17430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00"/>
                            </p:stCondLst>
                            <p:childTnLst>
                              <p:par>
                                <p:cTn id="13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900"/>
                            </p:stCondLst>
                            <p:childTnLst>
                              <p:par>
                                <p:cTn id="1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400"/>
                            </p:stCondLst>
                            <p:childTnLst>
                              <p:par>
                                <p:cTn id="2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400"/>
                            </p:stCondLst>
                            <p:childTnLst>
                              <p:par>
                                <p:cTn id="34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400"/>
                            </p:stCondLst>
                            <p:childTnLst>
                              <p:par>
                                <p:cTn id="4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400"/>
                            </p:stCondLst>
                            <p:childTnLst>
                              <p:par>
                                <p:cTn id="4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75856" y="692696"/>
            <a:ext cx="2674640" cy="1143000"/>
          </a:xfrm>
        </p:spPr>
        <p:txBody>
          <a:bodyPr>
            <a:normAutofit/>
          </a:bodyPr>
          <a:lstStyle/>
          <a:p>
            <a:r>
              <a:rPr lang="it-IT" sz="6600" dirty="0" smtClean="0"/>
              <a:t>Fonti </a:t>
            </a:r>
            <a:endParaRPr lang="it-IT" sz="6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Libro “Roma e la città del vaticano”</a:t>
            </a:r>
          </a:p>
          <a:p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2843808" y="2636912"/>
            <a:ext cx="280831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 </a:t>
            </a:r>
            <a:r>
              <a:rPr lang="it-IT" sz="8800" dirty="0" smtClean="0"/>
              <a:t>FINE</a:t>
            </a:r>
            <a:endParaRPr lang="it-IT" sz="8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8" presetClass="exit" presetSubtype="16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" presetClass="exit" presetSubtype="1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7" presetClass="exit" presetSubtype="4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/>
      <p:bldP spid="4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nozio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200</TotalTime>
  <Words>430</Words>
  <Application>Microsoft Office PowerPoint</Application>
  <PresentationFormat>Presentazione su schermo (4:3)</PresentationFormat>
  <Paragraphs>23</Paragraphs>
  <Slides>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8" baseType="lpstr">
      <vt:lpstr>Equinozio</vt:lpstr>
      <vt:lpstr>S. Maria Maggiore</vt:lpstr>
      <vt:lpstr>Santa Maria Maggiore</vt:lpstr>
      <vt:lpstr>Presentazione standard di PowerPoint</vt:lpstr>
      <vt:lpstr>Mappa della basilica</vt:lpstr>
      <vt:lpstr>Immagini </vt:lpstr>
      <vt:lpstr>Altre foto</vt:lpstr>
      <vt:lpstr>Fonti </vt:lpstr>
    </vt:vector>
  </TitlesOfParts>
  <Company>RAI Radiotelevisione Italiana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S. Maria Maggiore</dc:title>
  <dc:creator>P635697</dc:creator>
  <cp:lastModifiedBy>Lenovo</cp:lastModifiedBy>
  <cp:revision>22</cp:revision>
  <dcterms:created xsi:type="dcterms:W3CDTF">2014-04-28T17:05:56Z</dcterms:created>
  <dcterms:modified xsi:type="dcterms:W3CDTF">2014-05-06T15:57:54Z</dcterms:modified>
</cp:coreProperties>
</file>